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9" r:id="rId1"/>
  </p:sldMasterIdLst>
  <p:notesMasterIdLst>
    <p:notesMasterId r:id="rId20"/>
  </p:notesMasterIdLst>
  <p:sldIdLst>
    <p:sldId id="256" r:id="rId2"/>
    <p:sldId id="323" r:id="rId3"/>
    <p:sldId id="309" r:id="rId4"/>
    <p:sldId id="320" r:id="rId5"/>
    <p:sldId id="321" r:id="rId6"/>
    <p:sldId id="262" r:id="rId7"/>
    <p:sldId id="263" r:id="rId8"/>
    <p:sldId id="266" r:id="rId9"/>
    <p:sldId id="284" r:id="rId10"/>
    <p:sldId id="269" r:id="rId11"/>
    <p:sldId id="267" r:id="rId12"/>
    <p:sldId id="313" r:id="rId13"/>
    <p:sldId id="314" r:id="rId14"/>
    <p:sldId id="315" r:id="rId15"/>
    <p:sldId id="316" r:id="rId16"/>
    <p:sldId id="322" r:id="rId17"/>
    <p:sldId id="319" r:id="rId18"/>
    <p:sldId id="318" r:id="rId1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20" d="100"/>
          <a:sy n="120" d="100"/>
        </p:scale>
        <p:origin x="90" y="1074"/>
      </p:cViewPr>
      <p:guideLst>
        <p:guide orient="horz" pos="2205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133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5900" algn="r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5E21B37-C8A5-44C5-83F5-646B54D73F0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49631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014907D-16D6-4A14-8DE7-9263675D815E}" type="slidenum">
              <a:rPr lang="en-US" altLang="ru-RU" smtClean="0"/>
              <a:pPr/>
              <a:t>1</a:t>
            </a:fld>
            <a:endParaRPr lang="en-US" altLang="ru-RU" smtClean="0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4E87758-A54A-4BC3-862B-21C187858D50}" type="slidenum">
              <a:rPr lang="en-US" altLang="ru-RU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en-US" altLang="ru-RU" sz="1200">
              <a:solidFill>
                <a:srgbClr val="000000"/>
              </a:solidFill>
            </a:endParaRPr>
          </a:p>
        </p:txBody>
      </p:sp>
      <p:sp>
        <p:nvSpPr>
          <p:cNvPr id="1536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04116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4DABE8-7244-41A6-ABEE-E3501C6A5722}" type="slidenum">
              <a:rPr lang="en-US" altLang="ru-RU" smtClean="0"/>
              <a:pPr/>
              <a:t>6</a:t>
            </a:fld>
            <a:endParaRPr lang="en-US" altLang="ru-RU" smtClean="0"/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5B6517D-80B9-4044-9294-1B385081B4AB}" type="slidenum">
              <a:rPr lang="en-US" altLang="ru-RU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en-US" altLang="ru-RU" sz="1200">
              <a:solidFill>
                <a:srgbClr val="000000"/>
              </a:solidFill>
            </a:endParaRPr>
          </a:p>
        </p:txBody>
      </p:sp>
      <p:sp>
        <p:nvSpPr>
          <p:cNvPr id="2458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27147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2856A1-5E7A-43D7-884C-29D05DBD82B6}" type="slidenum">
              <a:rPr lang="en-US" altLang="ru-RU" smtClean="0"/>
              <a:pPr/>
              <a:t>7</a:t>
            </a:fld>
            <a:endParaRPr lang="en-US" altLang="ru-RU" smtClean="0"/>
          </a:p>
        </p:txBody>
      </p:sp>
      <p:sp>
        <p:nvSpPr>
          <p:cNvPr id="2662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53843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C1EC58-FAB5-4A5D-9FF2-2ACD208BD085}" type="slidenum">
              <a:rPr lang="en-US" altLang="ru-RU" smtClean="0"/>
              <a:pPr/>
              <a:t>8</a:t>
            </a:fld>
            <a:endParaRPr lang="en-US" altLang="ru-RU" smtClean="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C571A8D-A31A-479D-92CE-F07D626076F1}" type="slidenum">
              <a:rPr lang="en-US" altLang="ru-RU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en-US" altLang="ru-RU" sz="1200">
              <a:solidFill>
                <a:srgbClr val="000000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34555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5EE566-C13E-476F-A681-D091B7D48FC8}" type="slidenum">
              <a:rPr lang="en-US" altLang="ru-RU" smtClean="0"/>
              <a:pPr/>
              <a:t>9</a:t>
            </a:fld>
            <a:endParaRPr lang="en-US" alt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368685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3DF1E5-557D-44E4-AFCD-119CB8D81431}" type="slidenum">
              <a:rPr lang="en-US" altLang="ru-RU" smtClean="0"/>
              <a:pPr/>
              <a:t>10</a:t>
            </a:fld>
            <a:endParaRPr lang="en-US" altLang="ru-RU" smtClean="0"/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D93269B-05D5-4796-99B2-97AECC0A0C3C}" type="slidenum">
              <a:rPr lang="en-US" altLang="ru-RU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en-US" altLang="ru-RU" sz="1200">
              <a:solidFill>
                <a:srgbClr val="000000"/>
              </a:solidFill>
            </a:endParaRPr>
          </a:p>
        </p:txBody>
      </p:sp>
      <p:sp>
        <p:nvSpPr>
          <p:cNvPr id="3277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330178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CD164C3-779E-4C29-9B2F-E3152A13DF8D}" type="slidenum">
              <a:rPr lang="en-US" altLang="ru-RU" smtClean="0"/>
              <a:pPr/>
              <a:t>11</a:t>
            </a:fld>
            <a:endParaRPr lang="en-US" altLang="ru-RU" smtClean="0"/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4FF109C-E8AB-43AC-B6C8-D3102B11AF25}" type="slidenum">
              <a:rPr lang="en-US" altLang="ru-RU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en-US" altLang="ru-RU" sz="1200">
              <a:solidFill>
                <a:srgbClr val="000000"/>
              </a:solidFill>
            </a:endParaRPr>
          </a:p>
        </p:txBody>
      </p:sp>
      <p:sp>
        <p:nvSpPr>
          <p:cNvPr id="3482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340111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2856A1-5E7A-43D7-884C-29D05DBD82B6}" type="slidenum">
              <a:rPr lang="en-US" altLang="ru-RU" smtClean="0"/>
              <a:pPr/>
              <a:t>17</a:t>
            </a:fld>
            <a:endParaRPr lang="en-US" altLang="ru-RU" smtClean="0"/>
          </a:p>
        </p:txBody>
      </p:sp>
      <p:sp>
        <p:nvSpPr>
          <p:cNvPr id="2662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404898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DC866EDF-9C0A-4DA3-9702-9ED788194C51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F931F2C-306E-4A45-997F-37A3780ED6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92518-A6A5-4B98-8BD5-E6F14DCBE203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3004D-26BF-417F-B966-1BEE0D22CD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A7594-D90B-404F-87BD-69FD85375869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627AE-78D1-4477-8631-A5150A9060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B7362-3915-4E78-B249-395CE2648F30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1CC38-53B0-46D6-A04E-2257AF39EF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23F72-1608-4C7A-8228-682ACFA772AD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E4BE2-6EFF-4D28-BFED-3DB409E2E7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E7D75-4739-444C-882A-E606AB685E7C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FB15B-8B5E-4BC9-B74A-0E97B056ED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819D8-3A37-443E-ABCD-E8D4F2126057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27EBE-8998-4019-8C31-D72E08C0C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9B8EF-5414-47D9-9E86-C8D043EACFA5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508A-B4BC-40DB-9B2C-8EDE92C658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F887B-FF72-4028-AACE-18052737D92B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450BF-29BF-4CB2-8084-84A1EAC411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9A6C9-78F3-4B0D-BC9E-976D4490199A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FFA1F-3B39-48F0-9333-84665B15EE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F02F7-52C3-4727-BAD0-7E1816F75556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A4CEE-9AD4-4CBE-B9F2-C106802388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shade val="94000"/>
                <a:satMod val="114000"/>
                <a:lumMod val="96000"/>
              </a:schemeClr>
            </a:gs>
            <a:gs pos="62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FEFEFE"/>
                </a:solidFill>
                <a:cs typeface="+mn-cs"/>
              </a:defRPr>
            </a:lvl1pPr>
          </a:lstStyle>
          <a:p>
            <a:pPr>
              <a:defRPr/>
            </a:pPr>
            <a:fld id="{2F837641-918B-4081-872E-2B0C5F2E05D6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chemeClr val="accent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FEFEFE"/>
                </a:solidFill>
                <a:cs typeface="+mn-cs"/>
              </a:defRPr>
            </a:lvl1pPr>
          </a:lstStyle>
          <a:p>
            <a:pPr>
              <a:defRPr/>
            </a:pPr>
            <a:fld id="{679A6927-1041-40EE-9E14-46E2D0CD4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0" r:id="rId2"/>
    <p:sldLayoutId id="2147483719" r:id="rId3"/>
    <p:sldLayoutId id="2147483718" r:id="rId4"/>
    <p:sldLayoutId id="2147483717" r:id="rId5"/>
    <p:sldLayoutId id="2147483716" r:id="rId6"/>
    <p:sldLayoutId id="2147483715" r:id="rId7"/>
    <p:sldLayoutId id="2147483722" r:id="rId8"/>
    <p:sldLayoutId id="2147483723" r:id="rId9"/>
    <p:sldLayoutId id="2147483714" r:id="rId10"/>
    <p:sldLayoutId id="214748371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1908175" y="2565400"/>
            <a:ext cx="570388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5400" b="1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Урок биологии </a:t>
            </a:r>
            <a:br>
              <a:rPr lang="ru-RU" altLang="ru-RU" sz="5400" b="1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altLang="ru-RU" sz="5400" b="1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в 6 классе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187450" y="514350"/>
            <a:ext cx="69135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4000" b="1">
                <a:solidFill>
                  <a:srgbClr val="002060"/>
                </a:solidFill>
              </a:rPr>
              <a:t>Классификация плодов</a:t>
            </a:r>
          </a:p>
        </p:txBody>
      </p:sp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3121025" y="2252663"/>
            <a:ext cx="455613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rgbClr val="FF9900"/>
          </a:solidFill>
          <a:ln w="19080" cap="sq">
            <a:solidFill>
              <a:srgbClr val="FFFFFF"/>
            </a:solidFill>
            <a:miter lim="800000"/>
            <a:headEnd/>
            <a:tailEnd/>
          </a:ln>
          <a:effectLst>
            <a:outerShdw dist="17819" dir="2700000" algn="ctr" rotWithShape="0">
              <a:srgbClr val="B2B2B2">
                <a:alpha val="50027"/>
              </a:srgbClr>
            </a:outerShdw>
          </a:effec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cs typeface="+mn-cs"/>
            </a:endParaRP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2547938" y="1255713"/>
            <a:ext cx="4048125" cy="912812"/>
            <a:chOff x="1791" y="981"/>
            <a:chExt cx="2551" cy="575"/>
          </a:xfrm>
        </p:grpSpPr>
        <p:sp>
          <p:nvSpPr>
            <p:cNvPr id="17412" name="Rectangle 4"/>
            <p:cNvSpPr>
              <a:spLocks noChangeArrowheads="1"/>
            </p:cNvSpPr>
            <p:nvPr/>
          </p:nvSpPr>
          <p:spPr bwMode="auto">
            <a:xfrm>
              <a:off x="1791" y="981"/>
              <a:ext cx="2551" cy="575"/>
            </a:xfrm>
            <a:prstGeom prst="rect">
              <a:avLst/>
            </a:prstGeom>
            <a:solidFill>
              <a:srgbClr val="FFFFFF"/>
            </a:solidFill>
            <a:ln w="6480" cap="sq">
              <a:solidFill>
                <a:srgbClr val="FFFFFF"/>
              </a:solidFill>
              <a:miter lim="800000"/>
              <a:headEnd/>
              <a:tailEnd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413" name="Rectangle 5"/>
            <p:cNvSpPr>
              <a:spLocks noChangeArrowheads="1"/>
            </p:cNvSpPr>
            <p:nvPr/>
          </p:nvSpPr>
          <p:spPr bwMode="auto">
            <a:xfrm>
              <a:off x="1798" y="987"/>
              <a:ext cx="2535" cy="26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1799" y="1237"/>
              <a:ext cx="2534" cy="313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C163"/>
                </a:gs>
              </a:gsLst>
              <a:lin ang="13500000" scaled="1"/>
            </a:gra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31748" name="Group 7"/>
          <p:cNvGrpSpPr>
            <a:grpSpLocks/>
          </p:cNvGrpSpPr>
          <p:nvPr/>
        </p:nvGrpSpPr>
        <p:grpSpPr bwMode="auto">
          <a:xfrm>
            <a:off x="806450" y="2613025"/>
            <a:ext cx="3598863" cy="1222375"/>
            <a:chOff x="793" y="1888"/>
            <a:chExt cx="2267" cy="770"/>
          </a:xfrm>
        </p:grpSpPr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793" y="1888"/>
              <a:ext cx="2267" cy="770"/>
            </a:xfrm>
            <a:prstGeom prst="rect">
              <a:avLst/>
            </a:prstGeom>
            <a:solidFill>
              <a:srgbClr val="FFFFFF"/>
            </a:solidFill>
            <a:ln w="9360" cap="sq">
              <a:solidFill>
                <a:srgbClr val="FFFFFF"/>
              </a:solidFill>
              <a:miter lim="800000"/>
              <a:headEnd/>
              <a:tailEnd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799" y="1896"/>
              <a:ext cx="2253" cy="358"/>
            </a:xfrm>
            <a:prstGeom prst="rect">
              <a:avLst/>
            </a:prstGeom>
            <a:solidFill>
              <a:srgbClr val="76C73F"/>
            </a:soli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418" name="Rectangle 10"/>
            <p:cNvSpPr>
              <a:spLocks noChangeArrowheads="1"/>
            </p:cNvSpPr>
            <p:nvPr/>
          </p:nvSpPr>
          <p:spPr bwMode="auto">
            <a:xfrm>
              <a:off x="800" y="2231"/>
              <a:ext cx="2252" cy="419"/>
            </a:xfrm>
            <a:prstGeom prst="rect">
              <a:avLst/>
            </a:prstGeom>
            <a:gradFill rotWithShape="0">
              <a:gsLst>
                <a:gs pos="0">
                  <a:srgbClr val="76C73F"/>
                </a:gs>
                <a:gs pos="100000">
                  <a:srgbClr val="ABDD8A"/>
                </a:gs>
              </a:gsLst>
              <a:lin ang="13500000" scaled="1"/>
            </a:gra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31749" name="Group 12"/>
          <p:cNvGrpSpPr>
            <a:grpSpLocks/>
          </p:cNvGrpSpPr>
          <p:nvPr/>
        </p:nvGrpSpPr>
        <p:grpSpPr bwMode="auto">
          <a:xfrm>
            <a:off x="4776788" y="2625725"/>
            <a:ext cx="3598862" cy="1222375"/>
            <a:chOff x="3243" y="1888"/>
            <a:chExt cx="2267" cy="770"/>
          </a:xfrm>
        </p:grpSpPr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3243" y="1888"/>
              <a:ext cx="2267" cy="770"/>
            </a:xfrm>
            <a:prstGeom prst="rect">
              <a:avLst/>
            </a:prstGeom>
            <a:solidFill>
              <a:srgbClr val="FFFFFF"/>
            </a:solidFill>
            <a:ln w="9360" cap="sq">
              <a:solidFill>
                <a:srgbClr val="FFFFFF"/>
              </a:solidFill>
              <a:miter lim="800000"/>
              <a:headEnd/>
              <a:tailEnd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422" name="Rectangle 14"/>
            <p:cNvSpPr>
              <a:spLocks noChangeArrowheads="1"/>
            </p:cNvSpPr>
            <p:nvPr/>
          </p:nvSpPr>
          <p:spPr bwMode="auto">
            <a:xfrm>
              <a:off x="3249" y="1896"/>
              <a:ext cx="2253" cy="349"/>
            </a:xfrm>
            <a:prstGeom prst="rect">
              <a:avLst/>
            </a:prstGeom>
            <a:solidFill>
              <a:srgbClr val="5ACAAF"/>
            </a:soli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423" name="Rectangle 15"/>
            <p:cNvSpPr>
              <a:spLocks noChangeArrowheads="1"/>
            </p:cNvSpPr>
            <p:nvPr/>
          </p:nvSpPr>
          <p:spPr bwMode="auto">
            <a:xfrm>
              <a:off x="3250" y="2231"/>
              <a:ext cx="2252" cy="419"/>
            </a:xfrm>
            <a:prstGeom prst="rect">
              <a:avLst/>
            </a:prstGeom>
            <a:gradFill rotWithShape="0">
              <a:gsLst>
                <a:gs pos="0">
                  <a:srgbClr val="5ACAAF"/>
                </a:gs>
                <a:gs pos="100000">
                  <a:srgbClr val="9ADFCE"/>
                </a:gs>
              </a:gsLst>
              <a:lin ang="13500000" scaled="1"/>
            </a:gra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31750" name="Text Box 16"/>
          <p:cNvSpPr txBox="1">
            <a:spLocks noChangeArrowheads="1"/>
          </p:cNvSpPr>
          <p:nvPr/>
        </p:nvSpPr>
        <p:spPr bwMode="auto">
          <a:xfrm>
            <a:off x="2663825" y="1298575"/>
            <a:ext cx="38163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37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200" b="1">
                <a:solidFill>
                  <a:srgbClr val="FFFFFF"/>
                </a:solidFill>
              </a:rPr>
              <a:t>ПО СТРОЕНИЮ ОКОЛОПЛОДНИКА</a:t>
            </a:r>
          </a:p>
        </p:txBody>
      </p:sp>
      <p:sp>
        <p:nvSpPr>
          <p:cNvPr id="31751" name="Text Box 17"/>
          <p:cNvSpPr txBox="1">
            <a:spLocks noChangeArrowheads="1"/>
          </p:cNvSpPr>
          <p:nvPr/>
        </p:nvSpPr>
        <p:spPr bwMode="auto">
          <a:xfrm>
            <a:off x="4943475" y="2673350"/>
            <a:ext cx="30734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37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200" b="1">
                <a:solidFill>
                  <a:srgbClr val="FFFFFF"/>
                </a:solidFill>
              </a:rPr>
              <a:t>СОЧНЫЕ</a:t>
            </a:r>
          </a:p>
        </p:txBody>
      </p:sp>
      <p:sp>
        <p:nvSpPr>
          <p:cNvPr id="31752" name="Text Box 18"/>
          <p:cNvSpPr txBox="1">
            <a:spLocks noChangeArrowheads="1"/>
          </p:cNvSpPr>
          <p:nvPr/>
        </p:nvSpPr>
        <p:spPr bwMode="auto">
          <a:xfrm>
            <a:off x="1187450" y="2668588"/>
            <a:ext cx="28797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37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200" b="1">
                <a:solidFill>
                  <a:srgbClr val="FFFFFF"/>
                </a:solidFill>
              </a:rPr>
              <a:t>СУХИЕ</a:t>
            </a:r>
          </a:p>
        </p:txBody>
      </p:sp>
      <p:sp>
        <p:nvSpPr>
          <p:cNvPr id="17427" name="AutoShape 19"/>
          <p:cNvSpPr>
            <a:spLocks noChangeArrowheads="1"/>
          </p:cNvSpPr>
          <p:nvPr/>
        </p:nvSpPr>
        <p:spPr bwMode="auto">
          <a:xfrm>
            <a:off x="5724525" y="2252663"/>
            <a:ext cx="455613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rgbClr val="FF9900"/>
          </a:solidFill>
          <a:ln w="19080" cap="sq">
            <a:solidFill>
              <a:srgbClr val="FFFFFF"/>
            </a:solidFill>
            <a:miter lim="800000"/>
            <a:headEnd/>
            <a:tailEnd/>
          </a:ln>
          <a:effectLst>
            <a:outerShdw dist="17819" dir="2700000" algn="ctr" rotWithShape="0">
              <a:srgbClr val="B2B2B2">
                <a:alpha val="50027"/>
              </a:srgbClr>
            </a:outerShdw>
          </a:effec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31754" name="Text Box 20"/>
          <p:cNvSpPr txBox="1">
            <a:spLocks noChangeArrowheads="1"/>
          </p:cNvSpPr>
          <p:nvPr/>
        </p:nvSpPr>
        <p:spPr bwMode="auto">
          <a:xfrm>
            <a:off x="912813" y="3230563"/>
            <a:ext cx="32893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87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400" b="1">
                <a:solidFill>
                  <a:srgbClr val="000000"/>
                </a:solidFill>
              </a:rPr>
              <a:t>КОЖИСТЫЙ, ДЕРЕВЯНИСТЫЙ ОКОЛОПЛОДНИК</a:t>
            </a:r>
          </a:p>
        </p:txBody>
      </p:sp>
      <p:sp>
        <p:nvSpPr>
          <p:cNvPr id="31755" name="Text Box 21"/>
          <p:cNvSpPr txBox="1">
            <a:spLocks noChangeArrowheads="1"/>
          </p:cNvSpPr>
          <p:nvPr/>
        </p:nvSpPr>
        <p:spPr bwMode="auto">
          <a:xfrm>
            <a:off x="4951413" y="3225800"/>
            <a:ext cx="32893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87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400" b="1">
                <a:solidFill>
                  <a:srgbClr val="000000"/>
                </a:solidFill>
              </a:rPr>
              <a:t>МЯСИСТЫЙ, НАСЫЩЕННЫЙ ВОДОЙ ОКОЛОПЛОДНИК</a:t>
            </a:r>
          </a:p>
        </p:txBody>
      </p:sp>
      <p:pic>
        <p:nvPicPr>
          <p:cNvPr id="17430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138" y="4017963"/>
            <a:ext cx="3168650" cy="225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431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4090988"/>
            <a:ext cx="3240088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900113" y="460375"/>
            <a:ext cx="74882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4000" b="1">
                <a:solidFill>
                  <a:srgbClr val="002060"/>
                </a:solidFill>
              </a:rPr>
              <a:t>Классификация плодов</a:t>
            </a:r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3324225" y="2130425"/>
            <a:ext cx="455613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rgbClr val="FF9900"/>
          </a:solidFill>
          <a:ln w="19080" cap="sq">
            <a:solidFill>
              <a:srgbClr val="FFFFFF"/>
            </a:solidFill>
            <a:miter lim="800000"/>
            <a:headEnd/>
            <a:tailEnd/>
          </a:ln>
          <a:effectLst>
            <a:outerShdw dist="17819" dir="2700000" algn="ctr" rotWithShape="0">
              <a:srgbClr val="B2B2B2">
                <a:alpha val="50027"/>
              </a:srgbClr>
            </a:outerShdw>
          </a:effec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cs typeface="+mn-cs"/>
            </a:endParaRPr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2741613" y="1119188"/>
            <a:ext cx="4049712" cy="912812"/>
            <a:chOff x="1791" y="981"/>
            <a:chExt cx="2551" cy="575"/>
          </a:xfrm>
        </p:grpSpPr>
        <p:sp>
          <p:nvSpPr>
            <p:cNvPr id="15364" name="Rectangle 4"/>
            <p:cNvSpPr>
              <a:spLocks noChangeArrowheads="1"/>
            </p:cNvSpPr>
            <p:nvPr/>
          </p:nvSpPr>
          <p:spPr bwMode="auto">
            <a:xfrm>
              <a:off x="1791" y="981"/>
              <a:ext cx="2551" cy="575"/>
            </a:xfrm>
            <a:prstGeom prst="rect">
              <a:avLst/>
            </a:prstGeom>
            <a:solidFill>
              <a:srgbClr val="FFFFFF"/>
            </a:solidFill>
            <a:ln w="6480" cap="sq">
              <a:solidFill>
                <a:srgbClr val="FFFFFF"/>
              </a:solidFill>
              <a:miter lim="800000"/>
              <a:headEnd/>
              <a:tailEnd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5365" name="Rectangle 5"/>
            <p:cNvSpPr>
              <a:spLocks noChangeArrowheads="1"/>
            </p:cNvSpPr>
            <p:nvPr/>
          </p:nvSpPr>
          <p:spPr bwMode="auto">
            <a:xfrm>
              <a:off x="1798" y="987"/>
              <a:ext cx="2535" cy="26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5366" name="Rectangle 6"/>
            <p:cNvSpPr>
              <a:spLocks noChangeArrowheads="1"/>
            </p:cNvSpPr>
            <p:nvPr/>
          </p:nvSpPr>
          <p:spPr bwMode="auto">
            <a:xfrm>
              <a:off x="1799" y="1237"/>
              <a:ext cx="2534" cy="313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C163"/>
                </a:gs>
              </a:gsLst>
              <a:lin ang="13500000" scaled="1"/>
            </a:gra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33796" name="Group 7"/>
          <p:cNvGrpSpPr>
            <a:grpSpLocks/>
          </p:cNvGrpSpPr>
          <p:nvPr/>
        </p:nvGrpSpPr>
        <p:grpSpPr bwMode="auto">
          <a:xfrm>
            <a:off x="692150" y="2528888"/>
            <a:ext cx="3743325" cy="1509712"/>
            <a:chOff x="793" y="1888"/>
            <a:chExt cx="2358" cy="951"/>
          </a:xfrm>
        </p:grpSpPr>
        <p:sp>
          <p:nvSpPr>
            <p:cNvPr id="15368" name="Rectangle 8"/>
            <p:cNvSpPr>
              <a:spLocks noChangeArrowheads="1"/>
            </p:cNvSpPr>
            <p:nvPr/>
          </p:nvSpPr>
          <p:spPr bwMode="auto">
            <a:xfrm>
              <a:off x="793" y="1888"/>
              <a:ext cx="2358" cy="951"/>
            </a:xfrm>
            <a:prstGeom prst="rect">
              <a:avLst/>
            </a:prstGeom>
            <a:solidFill>
              <a:srgbClr val="FFFFFF"/>
            </a:solidFill>
            <a:ln w="9360" cap="sq">
              <a:solidFill>
                <a:srgbClr val="FFFFFF"/>
              </a:solidFill>
              <a:miter lim="800000"/>
              <a:headEnd/>
              <a:tailEnd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5369" name="Rectangle 9"/>
            <p:cNvSpPr>
              <a:spLocks noChangeArrowheads="1"/>
            </p:cNvSpPr>
            <p:nvPr/>
          </p:nvSpPr>
          <p:spPr bwMode="auto">
            <a:xfrm>
              <a:off x="798" y="1898"/>
              <a:ext cx="2344" cy="442"/>
            </a:xfrm>
            <a:prstGeom prst="rect">
              <a:avLst/>
            </a:prstGeom>
            <a:solidFill>
              <a:srgbClr val="76C73F"/>
            </a:soli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5370" name="Rectangle 10"/>
            <p:cNvSpPr>
              <a:spLocks noChangeArrowheads="1"/>
            </p:cNvSpPr>
            <p:nvPr/>
          </p:nvSpPr>
          <p:spPr bwMode="auto">
            <a:xfrm>
              <a:off x="800" y="2311"/>
              <a:ext cx="2343" cy="518"/>
            </a:xfrm>
            <a:prstGeom prst="rect">
              <a:avLst/>
            </a:prstGeom>
            <a:gradFill rotWithShape="0">
              <a:gsLst>
                <a:gs pos="0">
                  <a:srgbClr val="76C73F"/>
                </a:gs>
                <a:gs pos="100000">
                  <a:srgbClr val="ABDD8A"/>
                </a:gs>
              </a:gsLst>
              <a:lin ang="13500000" scaled="1"/>
            </a:gra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b="1" dirty="0" smtClean="0">
                  <a:solidFill>
                    <a:schemeClr val="tx1"/>
                  </a:solidFill>
                  <a:cs typeface="+mn-cs"/>
                </a:rPr>
                <a:t>Плод ,содержащий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b="1" dirty="0" smtClean="0">
                  <a:solidFill>
                    <a:schemeClr val="tx1"/>
                  </a:solidFill>
                  <a:cs typeface="+mn-cs"/>
                </a:rPr>
                <a:t>одно семя</a:t>
              </a:r>
              <a:endParaRPr lang="ru-RU" b="1" dirty="0">
                <a:solidFill>
                  <a:schemeClr val="tx1"/>
                </a:solidFill>
                <a:cs typeface="+mn-cs"/>
              </a:endParaRPr>
            </a:p>
          </p:txBody>
        </p:sp>
      </p:grpSp>
      <p:grpSp>
        <p:nvGrpSpPr>
          <p:cNvPr id="33797" name="Group 12"/>
          <p:cNvGrpSpPr>
            <a:grpSpLocks/>
          </p:cNvGrpSpPr>
          <p:nvPr/>
        </p:nvGrpSpPr>
        <p:grpSpPr bwMode="auto">
          <a:xfrm>
            <a:off x="4699000" y="2524125"/>
            <a:ext cx="3743325" cy="1582738"/>
            <a:chOff x="3243" y="1888"/>
            <a:chExt cx="2358" cy="997"/>
          </a:xfrm>
        </p:grpSpPr>
        <p:sp>
          <p:nvSpPr>
            <p:cNvPr id="15373" name="Rectangle 13"/>
            <p:cNvSpPr>
              <a:spLocks noChangeArrowheads="1"/>
            </p:cNvSpPr>
            <p:nvPr/>
          </p:nvSpPr>
          <p:spPr bwMode="auto">
            <a:xfrm>
              <a:off x="3243" y="1888"/>
              <a:ext cx="2358" cy="997"/>
            </a:xfrm>
            <a:prstGeom prst="rect">
              <a:avLst/>
            </a:prstGeom>
            <a:solidFill>
              <a:srgbClr val="FFFFFF"/>
            </a:solidFill>
            <a:ln w="9360" cap="sq">
              <a:solidFill>
                <a:srgbClr val="FFFFFF"/>
              </a:solidFill>
              <a:miter lim="800000"/>
              <a:headEnd/>
              <a:tailEnd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5374" name="Rectangle 14"/>
            <p:cNvSpPr>
              <a:spLocks noChangeArrowheads="1"/>
            </p:cNvSpPr>
            <p:nvPr/>
          </p:nvSpPr>
          <p:spPr bwMode="auto">
            <a:xfrm>
              <a:off x="3249" y="1898"/>
              <a:ext cx="2344" cy="453"/>
            </a:xfrm>
            <a:prstGeom prst="rect">
              <a:avLst/>
            </a:prstGeom>
            <a:solidFill>
              <a:srgbClr val="5ACAAF"/>
            </a:soli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5375" name="Rectangle 15"/>
            <p:cNvSpPr>
              <a:spLocks noChangeArrowheads="1"/>
            </p:cNvSpPr>
            <p:nvPr/>
          </p:nvSpPr>
          <p:spPr bwMode="auto">
            <a:xfrm>
              <a:off x="3250" y="2331"/>
              <a:ext cx="2343" cy="543"/>
            </a:xfrm>
            <a:prstGeom prst="rect">
              <a:avLst/>
            </a:prstGeom>
            <a:gradFill rotWithShape="0">
              <a:gsLst>
                <a:gs pos="0">
                  <a:srgbClr val="5ACAAF"/>
                </a:gs>
                <a:gs pos="100000">
                  <a:srgbClr val="9ADFCE"/>
                </a:gs>
              </a:gsLst>
              <a:lin ang="13500000" scaled="1"/>
            </a:gradFill>
            <a:ln>
              <a:noFill/>
            </a:ln>
            <a:effectLst>
              <a:outerShdw dist="17819" dir="2700000" algn="ctr" rotWithShape="0">
                <a:srgbClr val="B2B2B2">
                  <a:alpha val="50027"/>
                </a:srgbClr>
              </a:outerShdw>
            </a:effectLst>
            <a:extLst/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33798" name="Text Box 16"/>
          <p:cNvSpPr txBox="1">
            <a:spLocks noChangeArrowheads="1"/>
          </p:cNvSpPr>
          <p:nvPr/>
        </p:nvSpPr>
        <p:spPr bwMode="auto">
          <a:xfrm>
            <a:off x="2876550" y="1162050"/>
            <a:ext cx="3816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37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200" b="1">
                <a:solidFill>
                  <a:srgbClr val="FFFFFF"/>
                </a:solidFill>
              </a:rPr>
              <a:t>ПО КОЛИЧЕСТВУ СЕМЯН</a:t>
            </a:r>
          </a:p>
        </p:txBody>
      </p:sp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5038725" y="2670175"/>
            <a:ext cx="32781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37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200" b="1">
                <a:solidFill>
                  <a:srgbClr val="FFFFFF"/>
                </a:solidFill>
              </a:rPr>
              <a:t>МНОГОСЕМЯННЫЙ</a:t>
            </a:r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1042988" y="2708275"/>
            <a:ext cx="31686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37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200" b="1">
                <a:solidFill>
                  <a:srgbClr val="FFFFFF"/>
                </a:solidFill>
              </a:rPr>
              <a:t>ОДНОСЕМЯННЫЙ</a:t>
            </a:r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5508625" y="2101850"/>
            <a:ext cx="455613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rgbClr val="FF9900"/>
          </a:solidFill>
          <a:ln w="19080" cap="sq">
            <a:solidFill>
              <a:srgbClr val="FFFFFF"/>
            </a:solidFill>
            <a:miter lim="800000"/>
            <a:headEnd/>
            <a:tailEnd/>
          </a:ln>
          <a:effectLst>
            <a:outerShdw dist="17819" dir="2700000" algn="ctr" rotWithShape="0">
              <a:srgbClr val="B2B2B2">
                <a:alpha val="50027"/>
              </a:srgbClr>
            </a:outerShdw>
          </a:effec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cs typeface="+mn-cs"/>
            </a:endParaRPr>
          </a:p>
        </p:txBody>
      </p:sp>
      <p:sp>
        <p:nvSpPr>
          <p:cNvPr id="33803" name="Text Box 21"/>
          <p:cNvSpPr txBox="1">
            <a:spLocks noChangeArrowheads="1"/>
          </p:cNvSpPr>
          <p:nvPr/>
        </p:nvSpPr>
        <p:spPr bwMode="auto">
          <a:xfrm>
            <a:off x="5026025" y="3225800"/>
            <a:ext cx="3289300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87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dirty="0" smtClean="0">
                <a:solidFill>
                  <a:srgbClr val="000000"/>
                </a:solidFill>
              </a:rPr>
              <a:t>Плод, содержащий два и более семян </a:t>
            </a:r>
            <a:endParaRPr lang="ru-RU" altLang="ru-RU" b="1" dirty="0">
              <a:solidFill>
                <a:srgbClr val="000000"/>
              </a:solidFill>
            </a:endParaRPr>
          </a:p>
        </p:txBody>
      </p:sp>
      <p:pic>
        <p:nvPicPr>
          <p:cNvPr id="15382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2863" y="5229225"/>
            <a:ext cx="19431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383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525" y="4237038"/>
            <a:ext cx="1800225" cy="112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384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4111625"/>
            <a:ext cx="1196975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385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8825" y="417353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386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8375" y="5108575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3809" name="Picture 17" descr="papaya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5825" y="4256088"/>
            <a:ext cx="1439863" cy="1706562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>
            <a:spLocks noChangeArrowheads="1"/>
          </p:cNvSpPr>
          <p:nvPr/>
        </p:nvSpPr>
        <p:spPr bwMode="auto">
          <a:xfrm>
            <a:off x="3182938" y="504825"/>
            <a:ext cx="2486025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b="1" dirty="0">
                <a:solidFill>
                  <a:srgbClr val="7030A0"/>
                </a:solidFill>
              </a:rPr>
              <a:t>Сухие</a:t>
            </a: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787400" y="4779963"/>
            <a:ext cx="1628775" cy="4159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7030A0"/>
                </a:solidFill>
              </a:rPr>
              <a:t>Боб</a:t>
            </a: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4787900" y="1125538"/>
            <a:ext cx="2232025" cy="619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Односемянные</a:t>
            </a:r>
          </a:p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539750" y="2181225"/>
            <a:ext cx="2087563" cy="4222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Коробочка</a:t>
            </a: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4875213" y="3698875"/>
            <a:ext cx="1628775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>
                <a:solidFill>
                  <a:srgbClr val="7030A0"/>
                </a:solidFill>
              </a:rPr>
              <a:t>Семянка</a:t>
            </a: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323850" y="1125538"/>
            <a:ext cx="2347913" cy="6254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Многосемянные</a:t>
            </a: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725488" y="3487738"/>
            <a:ext cx="1628775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Стручок</a:t>
            </a: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4921250" y="1911350"/>
            <a:ext cx="1824038" cy="4222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Зерновка</a:t>
            </a: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4908550" y="2749550"/>
            <a:ext cx="1824038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Крылатка</a:t>
            </a:r>
          </a:p>
        </p:txBody>
      </p:sp>
      <p:sp>
        <p:nvSpPr>
          <p:cNvPr id="22" name="Скругленный прямоугольник 21"/>
          <p:cNvSpPr>
            <a:spLocks noChangeArrowheads="1"/>
          </p:cNvSpPr>
          <p:nvPr/>
        </p:nvSpPr>
        <p:spPr bwMode="auto">
          <a:xfrm>
            <a:off x="4875213" y="4538663"/>
            <a:ext cx="1628775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Жёлудь</a:t>
            </a:r>
          </a:p>
        </p:txBody>
      </p:sp>
      <p:sp>
        <p:nvSpPr>
          <p:cNvPr id="23" name="Скругленный прямоугольник 22"/>
          <p:cNvSpPr>
            <a:spLocks noChangeArrowheads="1"/>
          </p:cNvSpPr>
          <p:nvPr/>
        </p:nvSpPr>
        <p:spPr bwMode="auto">
          <a:xfrm>
            <a:off x="4875213" y="5327650"/>
            <a:ext cx="1628775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Орех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6763" y="457200"/>
            <a:ext cx="17780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8188" y="3368675"/>
            <a:ext cx="1833562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5038" y="5473700"/>
            <a:ext cx="14414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6763" y="1917700"/>
            <a:ext cx="1778000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4363" y="4295775"/>
            <a:ext cx="2109787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5425" y="1281113"/>
            <a:ext cx="19240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73350" y="2895600"/>
            <a:ext cx="210026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90788" y="4743450"/>
            <a:ext cx="2322512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>
            <a:spLocks noChangeArrowheads="1"/>
          </p:cNvSpPr>
          <p:nvPr/>
        </p:nvSpPr>
        <p:spPr bwMode="auto">
          <a:xfrm>
            <a:off x="468313" y="974725"/>
            <a:ext cx="2316162" cy="6207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>
                <a:solidFill>
                  <a:srgbClr val="7030A0"/>
                </a:solidFill>
              </a:rPr>
              <a:t>Многосемянные</a:t>
            </a:r>
          </a:p>
        </p:txBody>
      </p:sp>
      <p:sp>
        <p:nvSpPr>
          <p:cNvPr id="16" name="Скругленный прямоугольник 15"/>
          <p:cNvSpPr>
            <a:spLocks noChangeArrowheads="1"/>
          </p:cNvSpPr>
          <p:nvPr/>
        </p:nvSpPr>
        <p:spPr bwMode="auto">
          <a:xfrm>
            <a:off x="3492500" y="404813"/>
            <a:ext cx="2735263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b="1">
                <a:solidFill>
                  <a:srgbClr val="7030A0"/>
                </a:solidFill>
              </a:rPr>
              <a:t>Сочные</a:t>
            </a: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549275" y="3235325"/>
            <a:ext cx="1628775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Ягода</a:t>
            </a:r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6078538" y="993775"/>
            <a:ext cx="2238375" cy="6207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Односемянные</a:t>
            </a:r>
          </a:p>
        </p:txBody>
      </p:sp>
      <p:sp>
        <p:nvSpPr>
          <p:cNvPr id="19" name="Скругленный прямоугольник 18"/>
          <p:cNvSpPr>
            <a:spLocks noChangeArrowheads="1"/>
          </p:cNvSpPr>
          <p:nvPr/>
        </p:nvSpPr>
        <p:spPr bwMode="auto">
          <a:xfrm>
            <a:off x="549275" y="2073275"/>
            <a:ext cx="1628775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Яблоко</a:t>
            </a:r>
          </a:p>
        </p:txBody>
      </p:sp>
      <p:sp>
        <p:nvSpPr>
          <p:cNvPr id="20" name="Скругленный прямоугольник 19"/>
          <p:cNvSpPr>
            <a:spLocks noChangeArrowheads="1"/>
          </p:cNvSpPr>
          <p:nvPr/>
        </p:nvSpPr>
        <p:spPr bwMode="auto">
          <a:xfrm>
            <a:off x="539750" y="5589588"/>
            <a:ext cx="2232025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Померанец</a:t>
            </a:r>
          </a:p>
        </p:txBody>
      </p:sp>
      <p:sp>
        <p:nvSpPr>
          <p:cNvPr id="21" name="Скругленный прямоугольник 20"/>
          <p:cNvSpPr>
            <a:spLocks noChangeArrowheads="1"/>
          </p:cNvSpPr>
          <p:nvPr/>
        </p:nvSpPr>
        <p:spPr bwMode="auto">
          <a:xfrm>
            <a:off x="549275" y="4411663"/>
            <a:ext cx="1862138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Тыквина</a:t>
            </a:r>
          </a:p>
        </p:txBody>
      </p:sp>
      <p:sp>
        <p:nvSpPr>
          <p:cNvPr id="24" name="Скругленный прямоугольник 23"/>
          <p:cNvSpPr>
            <a:spLocks noChangeArrowheads="1"/>
          </p:cNvSpPr>
          <p:nvPr/>
        </p:nvSpPr>
        <p:spPr bwMode="auto">
          <a:xfrm>
            <a:off x="5181600" y="2073275"/>
            <a:ext cx="1911350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Костянка</a:t>
            </a:r>
          </a:p>
        </p:txBody>
      </p:sp>
      <p:sp>
        <p:nvSpPr>
          <p:cNvPr id="25" name="Скругленный прямоугольник 24"/>
          <p:cNvSpPr>
            <a:spLocks noChangeArrowheads="1"/>
          </p:cNvSpPr>
          <p:nvPr/>
        </p:nvSpPr>
        <p:spPr bwMode="auto">
          <a:xfrm>
            <a:off x="5219700" y="4005263"/>
            <a:ext cx="2736850" cy="409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>
                <a:solidFill>
                  <a:srgbClr val="7030A0"/>
                </a:solidFill>
              </a:rPr>
              <a:t>Многокостянка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2575" y="1173163"/>
            <a:ext cx="2060575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4475" y="2589213"/>
            <a:ext cx="24098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2575" y="4054475"/>
            <a:ext cx="206057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5138" y="5207000"/>
            <a:ext cx="1863725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2482850"/>
            <a:ext cx="19399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Users\Елена\Desktop\img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4425" y="4492625"/>
            <a:ext cx="23336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668963" y="1225550"/>
            <a:ext cx="2486025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Животные</a:t>
            </a: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793750" y="2849563"/>
            <a:ext cx="2486025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Ветер</a:t>
            </a:r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793750" y="5805488"/>
            <a:ext cx="2486025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Вода</a:t>
            </a: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5668963" y="3541713"/>
            <a:ext cx="2486025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solidFill>
                  <a:srgbClr val="002060"/>
                </a:solidFill>
              </a:rPr>
              <a:t>Иные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933450" y="593725"/>
            <a:ext cx="74580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>
              <a:tabLst>
                <a:tab pos="7839075" algn="l"/>
              </a:tabLst>
            </a:pPr>
            <a:r>
              <a:rPr lang="ru-RU" altLang="ru-RU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Способы распространения плодов </a:t>
            </a:r>
            <a:endParaRPr lang="ru-RU" altLang="ru-RU" sz="36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defTabSz="914400" eaLnBrk="0" hangingPunct="0">
              <a:tabLst>
                <a:tab pos="7839075" algn="l"/>
              </a:tabLst>
            </a:pPr>
            <a:endParaRPr lang="ru-RU" altLang="ru-RU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8918" name="Rectangle 16"/>
          <p:cNvSpPr>
            <a:spLocks noChangeArrowheads="1"/>
          </p:cNvSpPr>
          <p:nvPr/>
        </p:nvSpPr>
        <p:spPr bwMode="auto">
          <a:xfrm>
            <a:off x="90488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1306513"/>
            <a:ext cx="41148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413" y="3430588"/>
            <a:ext cx="179070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9850" y="1831975"/>
            <a:ext cx="22733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3832" y="1898651"/>
            <a:ext cx="2179637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Елена\Desktop\i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53225" y="4322763"/>
            <a:ext cx="16383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4202113"/>
            <a:ext cx="101758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>
            <a:spLocks noChangeArrowheads="1"/>
          </p:cNvSpPr>
          <p:nvPr/>
        </p:nvSpPr>
        <p:spPr bwMode="auto">
          <a:xfrm>
            <a:off x="3043238" y="1422400"/>
            <a:ext cx="1457325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7030A0"/>
                </a:solidFill>
              </a:rPr>
              <a:t>Защита</a:t>
            </a: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706438" y="3181350"/>
            <a:ext cx="1273175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Пища</a:t>
            </a: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4859338" y="3157538"/>
            <a:ext cx="1892300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Рыхление</a:t>
            </a: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3875088" y="4816475"/>
            <a:ext cx="2481262" cy="7096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Депо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пит. веществ</a:t>
            </a: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6732588" y="1341438"/>
            <a:ext cx="2160587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Удобрение</a:t>
            </a:r>
          </a:p>
        </p:txBody>
      </p:sp>
      <p:sp>
        <p:nvSpPr>
          <p:cNvPr id="15" name="Скругленный прямоугольник 14"/>
          <p:cNvSpPr>
            <a:spLocks noChangeArrowheads="1"/>
          </p:cNvSpPr>
          <p:nvPr/>
        </p:nvSpPr>
        <p:spPr bwMode="auto">
          <a:xfrm>
            <a:off x="3132138" y="5659438"/>
            <a:ext cx="2087562" cy="581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algn="ctr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7030A0"/>
                </a:solidFill>
              </a:rPr>
              <a:t>Расселение</a:t>
            </a: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539750" y="782638"/>
            <a:ext cx="8135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Times New Roman" pitchFamily="18" charset="0"/>
              </a:rPr>
              <a:t>Значение плодов в жизни растений и человека. </a:t>
            </a:r>
            <a:endParaRPr lang="ru-RU" sz="2800">
              <a:solidFill>
                <a:srgbClr val="002060"/>
              </a:solidFill>
            </a:endParaRPr>
          </a:p>
        </p:txBody>
      </p:sp>
      <p:pic>
        <p:nvPicPr>
          <p:cNvPr id="21" name="Picture 18" descr="vishn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4500" y="2419350"/>
            <a:ext cx="1779588" cy="216217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22" name="Рисунок 21" descr="http://cdn01.ru/files/users/images/d4/06/d406e2cb67441d4ad72d4d2f2597f82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0" y="1306513"/>
            <a:ext cx="2322513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http://img.mota.ru/upload/wallpapers/2009/07/15/09/01/2985/animals_016-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8" y="4525963"/>
            <a:ext cx="26908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://cdn01.ru/files/users/images/07/8e/078e9543ca7a43bc27d42bf2bf2832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4725" y="1276350"/>
            <a:ext cx="17907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3175" y="4425950"/>
            <a:ext cx="271303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025" y="2339975"/>
            <a:ext cx="2205038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428604"/>
            <a:ext cx="4357718" cy="473061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Ответы на тест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286808" cy="5786478"/>
          </a:xfrm>
        </p:spPr>
        <p:txBody>
          <a:bodyPr numCol="2"/>
          <a:lstStyle/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Плод – коробочка у: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а) мака;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лещины;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подсолнечника;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г) капусты.</a:t>
            </a:r>
          </a:p>
          <a:p>
            <a:pPr>
              <a:spcBef>
                <a:spcPts val="0"/>
              </a:spcBef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Плод – костянка у: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дуба;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томата;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смородины;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г) абрикоса.</a:t>
            </a:r>
          </a:p>
          <a:p>
            <a:pPr>
              <a:spcBef>
                <a:spcPts val="0"/>
              </a:spcBef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Распространяются ветром плоды: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а) клена; 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бузины; 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в) дуба;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г) кокоса.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4.Что лишнее?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а) удобрение;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б) пища;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в) семянка;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г) расселение;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защита.</a:t>
            </a:r>
          </a:p>
          <a:p>
            <a:pPr>
              <a:spcBef>
                <a:spcPts val="0"/>
              </a:spcBef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Рассмотри рисунок среза киви. Напиши название частей плода, обозначенных цифрами.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___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семена</a:t>
            </a: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___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____околоплодник____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  </a:t>
            </a:r>
          </a:p>
          <a:p>
            <a:endParaRPr lang="ru-RU" dirty="0"/>
          </a:p>
        </p:txBody>
      </p:sp>
      <p:pic>
        <p:nvPicPr>
          <p:cNvPr id="4" name="Рисунок 3" descr="I:\пд2016\НЕОБЫЧНОЕ В ОБЫЧНОМ\растения\плоды\киви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643446"/>
            <a:ext cx="2509836" cy="17145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6" name="Прямая со стрелкой 24"/>
          <p:cNvCxnSpPr>
            <a:cxnSpLocks noChangeShapeType="1"/>
          </p:cNvCxnSpPr>
          <p:nvPr/>
        </p:nvCxnSpPr>
        <p:spPr bwMode="auto">
          <a:xfrm rot="10800000">
            <a:off x="6643702" y="4929198"/>
            <a:ext cx="1300162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</p:cxnSp>
      <p:cxnSp>
        <p:nvCxnSpPr>
          <p:cNvPr id="8" name="Прямая со стрелкой 24"/>
          <p:cNvCxnSpPr>
            <a:cxnSpLocks noChangeShapeType="1"/>
          </p:cNvCxnSpPr>
          <p:nvPr/>
        </p:nvCxnSpPr>
        <p:spPr bwMode="auto">
          <a:xfrm rot="10800000" flipV="1">
            <a:off x="7143768" y="4929198"/>
            <a:ext cx="785818" cy="714380"/>
          </a:xfrm>
          <a:prstGeom prst="straightConnector1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</p:cxnSp>
      <p:cxnSp>
        <p:nvCxnSpPr>
          <p:cNvPr id="21" name="Прямая со стрелкой 24"/>
          <p:cNvCxnSpPr>
            <a:cxnSpLocks noChangeShapeType="1"/>
          </p:cNvCxnSpPr>
          <p:nvPr/>
        </p:nvCxnSpPr>
        <p:spPr bwMode="auto">
          <a:xfrm rot="10800000" flipV="1">
            <a:off x="7072330" y="5786454"/>
            <a:ext cx="857256" cy="357190"/>
          </a:xfrm>
          <a:prstGeom prst="straightConnector1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</p:cxnSp>
      <p:sp>
        <p:nvSpPr>
          <p:cNvPr id="23" name="Овал 22"/>
          <p:cNvSpPr/>
          <p:nvPr/>
        </p:nvSpPr>
        <p:spPr>
          <a:xfrm>
            <a:off x="7929586" y="4714884"/>
            <a:ext cx="357190" cy="4286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8001024" y="5643578"/>
            <a:ext cx="285752" cy="35719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1276350" y="836613"/>
            <a:ext cx="6496050" cy="647700"/>
          </a:xfrm>
        </p:spPr>
        <p:txBody>
          <a:bodyPr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урока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idx="1"/>
          </p:nvPr>
        </p:nvSpPr>
        <p:spPr>
          <a:xfrm>
            <a:off x="1276350" y="1600200"/>
            <a:ext cx="7410450" cy="4525963"/>
          </a:xfrm>
        </p:spPr>
        <p:txBody>
          <a:bodyPr/>
          <a:lstStyle/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Изучить, что такое </a:t>
            </a:r>
            <a:r>
              <a:rPr lang="ru-RU" alt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</a:t>
            </a:r>
            <a:r>
              <a:rPr lang="ru-RU" alt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какие бывают разновидности плодов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ru-RU" altLang="ru-RU" sz="1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 </a:t>
            </a:r>
          </a:p>
          <a:p>
            <a:pPr lvl="0" indent="-341313" eaLnBrk="1" hangingPunct="1">
              <a:buClr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изучить строение  </a:t>
            </a: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плода;</a:t>
            </a:r>
            <a:endParaRPr lang="ru-RU" alt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-провести классификацию плодов;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-привести примеры плодов;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-определить значение и способы распространения плодов.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ru-RU" altLang="ru-RU" sz="1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420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25706"/>
            <a:ext cx="9144793" cy="7029297"/>
          </a:xfrm>
          <a:prstGeom prst="rect">
            <a:avLst/>
          </a:prstGeom>
        </p:spPr>
      </p:pic>
      <p:sp>
        <p:nvSpPr>
          <p:cNvPr id="43009" name="Text Box 1"/>
          <p:cNvSpPr>
            <a:spLocks noGrp="1" noChangeArrowheads="1"/>
          </p:cNvSpPr>
          <p:nvPr>
            <p:ph idx="1"/>
          </p:nvPr>
        </p:nvSpPr>
        <p:spPr>
          <a:xfrm>
            <a:off x="395536" y="260649"/>
            <a:ext cx="8280920" cy="1872207"/>
          </a:xfrm>
        </p:spPr>
        <p:txBody>
          <a:bodyPr anchor="ctr"/>
          <a:lstStyle/>
          <a:p>
            <a:pPr marL="69850" indent="0" algn="ctr" eaLnBrk="1" hangingPunct="1">
              <a:spcBef>
                <a:spcPct val="0"/>
              </a:spcBef>
              <a:buSzPct val="100000"/>
              <a:buFont typeface="Wingdings 2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5400" b="1" dirty="0" smtClean="0">
                <a:solidFill>
                  <a:schemeClr val="tx1"/>
                </a:solidFill>
              </a:rPr>
              <a:t>Спасибо за внимание!</a:t>
            </a:r>
          </a:p>
          <a:p>
            <a:pPr marL="69850" indent="0" algn="ctr" eaLnBrk="1" hangingPunct="1">
              <a:spcBef>
                <a:spcPct val="0"/>
              </a:spcBef>
              <a:buSzPct val="100000"/>
              <a:buFont typeface="Wingdings 2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5400" b="1" dirty="0" smtClean="0">
                <a:solidFill>
                  <a:schemeClr val="tx1"/>
                </a:solidFill>
              </a:rPr>
              <a:t>Удачи!!!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32656"/>
            <a:ext cx="4644008" cy="39642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500438"/>
            <a:ext cx="3810000" cy="2952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5588" y="1124744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Банан</a:t>
            </a:r>
            <a:endParaRPr lang="ru-RU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32656"/>
            <a:ext cx="3924300" cy="3474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212976"/>
            <a:ext cx="4472259" cy="3356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1971" y="1254107"/>
            <a:ext cx="4292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</a:t>
            </a:r>
            <a:endParaRPr lang="ru-RU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21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20688"/>
            <a:ext cx="4605739" cy="3672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533610"/>
            <a:ext cx="3745574" cy="2631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072" y="1449715"/>
            <a:ext cx="3418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Миндаль</a:t>
            </a:r>
            <a:endParaRPr lang="ru-RU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3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68313" y="1125538"/>
            <a:ext cx="806450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96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96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Плоды, разнообразие и значение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1276350" y="836613"/>
            <a:ext cx="6496050" cy="647700"/>
          </a:xfrm>
        </p:spPr>
        <p:txBody>
          <a:bodyPr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урока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idx="1"/>
          </p:nvPr>
        </p:nvSpPr>
        <p:spPr>
          <a:xfrm>
            <a:off x="1276350" y="1600200"/>
            <a:ext cx="7410450" cy="4525963"/>
          </a:xfrm>
        </p:spPr>
        <p:txBody>
          <a:bodyPr/>
          <a:lstStyle/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Изучить, что такое </a:t>
            </a:r>
            <a:r>
              <a:rPr lang="ru-RU" alt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</a:t>
            </a:r>
            <a:r>
              <a:rPr lang="ru-RU" alt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какие бывают разновидности плодов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ru-RU" altLang="ru-RU" sz="1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 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-изучить строение  плода;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-провести классификацию плодов;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-привести примеры плодов;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-определить значение и способы распространения плодов.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ru-RU" altLang="ru-RU" sz="1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1187450" y="900113"/>
            <a:ext cx="64960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4000" b="1">
                <a:solidFill>
                  <a:srgbClr val="002060"/>
                </a:solidFill>
              </a:rPr>
              <a:t>Строение плода</a:t>
            </a:r>
          </a:p>
        </p:txBody>
      </p:sp>
      <p:sp>
        <p:nvSpPr>
          <p:cNvPr id="31754" name="Text Box 18"/>
          <p:cNvSpPr txBox="1">
            <a:spLocks noChangeArrowheads="1"/>
          </p:cNvSpPr>
          <p:nvPr/>
        </p:nvSpPr>
        <p:spPr bwMode="auto">
          <a:xfrm>
            <a:off x="1119188" y="2705100"/>
            <a:ext cx="33147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37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800" b="1" dirty="0">
                <a:solidFill>
                  <a:srgbClr val="FFFFFF"/>
                </a:solidFill>
              </a:rPr>
              <a:t>ОКОЛОПЛОДНИК</a:t>
            </a:r>
          </a:p>
        </p:txBody>
      </p:sp>
      <p:sp>
        <p:nvSpPr>
          <p:cNvPr id="31757" name="Text Box 22"/>
          <p:cNvSpPr txBox="1">
            <a:spLocks noChangeArrowheads="1"/>
          </p:cNvSpPr>
          <p:nvPr/>
        </p:nvSpPr>
        <p:spPr bwMode="auto">
          <a:xfrm>
            <a:off x="5868144" y="3500438"/>
            <a:ext cx="2665413" cy="18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2400" b="1" dirty="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400" b="1" dirty="0">
                <a:solidFill>
                  <a:srgbClr val="000000"/>
                </a:solidFill>
              </a:rPr>
              <a:t>Семя</a:t>
            </a: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2400" b="1" dirty="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400" b="1" dirty="0">
                <a:solidFill>
                  <a:srgbClr val="000000"/>
                </a:solidFill>
              </a:rPr>
              <a:t>Околоплодник</a:t>
            </a: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b="1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830388"/>
            <a:ext cx="4524233" cy="4249342"/>
          </a:xfrm>
          <a:prstGeom prst="rect">
            <a:avLst/>
          </a:prstGeom>
        </p:spPr>
      </p:pic>
      <p:sp>
        <p:nvSpPr>
          <p:cNvPr id="31759" name="Line 24"/>
          <p:cNvSpPr>
            <a:spLocks noChangeShapeType="1"/>
          </p:cNvSpPr>
          <p:nvPr/>
        </p:nvSpPr>
        <p:spPr bwMode="auto">
          <a:xfrm flipV="1">
            <a:off x="3563889" y="4005064"/>
            <a:ext cx="3096344" cy="26108"/>
          </a:xfrm>
          <a:prstGeom prst="line">
            <a:avLst/>
          </a:prstGeom>
          <a:noFill/>
          <a:ln w="28440" cap="sq">
            <a:solidFill>
              <a:srgbClr val="FF97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60" name="Line 25"/>
          <p:cNvSpPr>
            <a:spLocks noChangeShapeType="1"/>
          </p:cNvSpPr>
          <p:nvPr/>
        </p:nvSpPr>
        <p:spPr bwMode="auto">
          <a:xfrm>
            <a:off x="4211961" y="4797152"/>
            <a:ext cx="1800200" cy="0"/>
          </a:xfrm>
          <a:prstGeom prst="line">
            <a:avLst/>
          </a:prstGeom>
          <a:noFill/>
          <a:ln w="28440" cap="sq">
            <a:solidFill>
              <a:srgbClr val="FF97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54" grpId="0"/>
      <p:bldP spid="31757" grpId="0"/>
      <p:bldP spid="31759" grpId="0" animBg="1"/>
      <p:bldP spid="317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65150"/>
            <a:ext cx="6496050" cy="71755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smtClean="0">
                <a:solidFill>
                  <a:srgbClr val="002060"/>
                </a:solidFill>
              </a:rPr>
              <a:t>Что такое плод?</a:t>
            </a:r>
          </a:p>
        </p:txBody>
      </p:sp>
      <p:pic>
        <p:nvPicPr>
          <p:cNvPr id="29713" name="Picture 22" descr="Мал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3350" y="781050"/>
            <a:ext cx="260667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5" name="Picture 25" descr="Плод слив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3350" y="4149725"/>
            <a:ext cx="2411413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466" name="Picture 26" descr="Яблок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449763"/>
            <a:ext cx="2709862" cy="2030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539750" y="1816894"/>
            <a:ext cx="6496050" cy="208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defTabSz="9144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4400" b="1" dirty="0" smtClean="0">
                <a:solidFill>
                  <a:srgbClr val="7030A0"/>
                </a:solidFill>
                <a:latin typeface="Century Gothic" pitchFamily="34" charset="0"/>
              </a:rPr>
              <a:t>Плод-это </a:t>
            </a:r>
            <a:r>
              <a:rPr lang="ru-RU" altLang="ru-RU" sz="4400" b="1" dirty="0">
                <a:solidFill>
                  <a:srgbClr val="7030A0"/>
                </a:solidFill>
                <a:latin typeface="Century Gothic" pitchFamily="34" charset="0"/>
              </a:rPr>
              <a:t>орган размножения цветковых </a:t>
            </a:r>
            <a:r>
              <a:rPr lang="ru-RU" altLang="ru-RU" sz="4400" b="1" dirty="0" smtClean="0">
                <a:solidFill>
                  <a:srgbClr val="7030A0"/>
                </a:solidFill>
                <a:latin typeface="Century Gothic" pitchFamily="34" charset="0"/>
              </a:rPr>
              <a:t>растений</a:t>
            </a:r>
            <a:r>
              <a:rPr lang="ru-RU" altLang="ru-RU" sz="4400" b="1" dirty="0">
                <a:solidFill>
                  <a:srgbClr val="7030A0"/>
                </a:solidFill>
                <a:latin typeface="Century Gothic" pitchFamily="34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  <p:bldP spid="2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2090</TotalTime>
  <Words>316</Words>
  <Application>Microsoft Office PowerPoint</Application>
  <PresentationFormat>Экран (4:3)</PresentationFormat>
  <Paragraphs>124</Paragraphs>
  <Slides>18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Остин</vt:lpstr>
      <vt:lpstr>Слайд 1</vt:lpstr>
      <vt:lpstr>Слайд 2</vt:lpstr>
      <vt:lpstr>Слайд 3</vt:lpstr>
      <vt:lpstr>Слайд 4</vt:lpstr>
      <vt:lpstr>Слайд 5</vt:lpstr>
      <vt:lpstr>Слайд 6</vt:lpstr>
      <vt:lpstr>Цель урока</vt:lpstr>
      <vt:lpstr>Слайд 8</vt:lpstr>
      <vt:lpstr>Что такое плод?</vt:lpstr>
      <vt:lpstr>Слайд 10</vt:lpstr>
      <vt:lpstr>Слайд 11</vt:lpstr>
      <vt:lpstr>Слайд 12</vt:lpstr>
      <vt:lpstr>Слайд 13</vt:lpstr>
      <vt:lpstr>Слайд 14</vt:lpstr>
      <vt:lpstr>Слайд 15</vt:lpstr>
      <vt:lpstr>Ответы на тест</vt:lpstr>
      <vt:lpstr>Цель урока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Плоды</dc:title>
  <dc:creator>USER</dc:creator>
  <cp:lastModifiedBy>Елена Николаевна</cp:lastModifiedBy>
  <cp:revision>165</cp:revision>
  <cp:lastPrinted>1601-01-01T00:00:00Z</cp:lastPrinted>
  <dcterms:created xsi:type="dcterms:W3CDTF">2014-01-23T16:09:10Z</dcterms:created>
  <dcterms:modified xsi:type="dcterms:W3CDTF">2016-11-22T20:19:47Z</dcterms:modified>
</cp:coreProperties>
</file>