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media/image4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70" r:id="rId7"/>
    <p:sldId id="264" r:id="rId8"/>
    <p:sldId id="265" r:id="rId9"/>
    <p:sldId id="267" r:id="rId10"/>
    <p:sldId id="269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2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2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24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6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7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2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1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607D-0779-4A87-A541-23195CBF21F3}" type="datetimeFigureOut">
              <a:rPr lang="ru-RU" smtClean="0"/>
              <a:t>чт 07.10.21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CE08-1BFA-4644-9104-F62FD5CAC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8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6B2346-A9CA-41E1-86E7-CDAD7CF47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29"/>
          <a:stretch/>
        </p:blipFill>
        <p:spPr>
          <a:xfrm>
            <a:off x="431540" y="2042361"/>
            <a:ext cx="8280920" cy="2773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A396B-A613-41A3-B595-1C53C2A3C781}"/>
              </a:ext>
            </a:extLst>
          </p:cNvPr>
          <p:cNvSpPr txBox="1"/>
          <p:nvPr/>
        </p:nvSpPr>
        <p:spPr>
          <a:xfrm>
            <a:off x="2555776" y="692696"/>
            <a:ext cx="439248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Поперечное плоскостопие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358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56" y="5085184"/>
            <a:ext cx="903649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151" y="169476"/>
            <a:ext cx="66196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«Методика определения плоскостопия»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E43AE3-79FE-4215-ACBD-7CB45DDE3FE7}"/>
              </a:ext>
            </a:extLst>
          </p:cNvPr>
          <p:cNvSpPr/>
          <p:nvPr/>
        </p:nvSpPr>
        <p:spPr>
          <a:xfrm>
            <a:off x="4139952" y="1390019"/>
            <a:ext cx="47253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Возьмите лист белой бумаги и положите его на пол. Затем встаньте на него мокрой ногой (можно смазать ноги жирным кремом). Получится след. Соединим самые крайние точки со стороны большого пальца и пятки, получится линия АК. Найдем среднюю точку М. Затем восстановим перпендикуляры АВ и МД от точек А и М.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9DA18-11E3-4007-8B78-C5D1C603D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44" t="10044" r="32156" b="10044"/>
          <a:stretch/>
        </p:blipFill>
        <p:spPr>
          <a:xfrm>
            <a:off x="278651" y="1390019"/>
            <a:ext cx="3566162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2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56" y="5085184"/>
            <a:ext cx="903649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151" y="169476"/>
            <a:ext cx="66196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«Методика определения плоскостопия»</a:t>
            </a:r>
            <a:endParaRPr lang="ru-RU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E43AE3-79FE-4215-ACBD-7CB45DDE3FE7}"/>
              </a:ext>
            </a:extLst>
          </p:cNvPr>
          <p:cNvSpPr/>
          <p:nvPr/>
        </p:nvSpPr>
        <p:spPr>
          <a:xfrm>
            <a:off x="4644008" y="1305342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Найдем точку пересечения МД со следом и обозначим ее буквой С. Затем разделим отрезок СД на АВ. Если получится число большее 0,33, то имеет место плоскостопие, если меньше, то все в порядке. У многих людей отрезок СД равен нулю, это в пределах нормы.</a:t>
            </a:r>
          </a:p>
          <a:p>
            <a:pPr algn="just"/>
            <a:endParaRPr lang="ru-RU" sz="2400" dirty="0">
              <a:latin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AB&gt;0,33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плоскостопие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8B3A04-C86D-46DB-BEB8-6995278C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1" t="8965" r="46179" b="10346"/>
          <a:stretch/>
        </p:blipFill>
        <p:spPr>
          <a:xfrm>
            <a:off x="634550" y="1291517"/>
            <a:ext cx="340304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3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A6A80-5E1C-4A21-8E37-5FFC75F54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" y="2132856"/>
            <a:ext cx="8867915" cy="410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(дугообразный) кифоз позвоночника-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дугообразное смещение грудного отдела, характерной чертой которого является выпуклость назад.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0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39" y="4602947"/>
            <a:ext cx="8863525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8285">
              <a:lnSpc>
                <a:spcPct val="100000"/>
              </a:lnSpc>
              <a:spcBef>
                <a:spcPts val="105"/>
              </a:spcBef>
            </a:pPr>
            <a:r>
              <a:rPr sz="2400" dirty="0" err="1">
                <a:latin typeface="Times New Roman"/>
                <a:cs typeface="Times New Roman"/>
              </a:rPr>
              <a:t>Возьмите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мерную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ленту.</a:t>
            </a:r>
            <a:r>
              <a:rPr sz="2400" dirty="0">
                <a:latin typeface="Times New Roman"/>
                <a:cs typeface="Times New Roman"/>
              </a:rPr>
              <a:t> Найдите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плечах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самые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крайние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точки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измерьте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расстояние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между </a:t>
            </a:r>
            <a:r>
              <a:rPr sz="2400" spc="-5" dirty="0">
                <a:latin typeface="Times New Roman"/>
                <a:cs typeface="Times New Roman"/>
              </a:rPr>
              <a:t>ними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сначала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стороны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груди </a:t>
            </a:r>
            <a:r>
              <a:rPr sz="2400" dirty="0">
                <a:latin typeface="Times New Roman"/>
                <a:cs typeface="Times New Roman"/>
              </a:rPr>
              <a:t>(А), а </a:t>
            </a:r>
            <a:r>
              <a:rPr sz="2400" spc="-10" dirty="0">
                <a:latin typeface="Times New Roman"/>
                <a:cs typeface="Times New Roman"/>
              </a:rPr>
              <a:t>затем </a:t>
            </a:r>
            <a:r>
              <a:rPr sz="2400" dirty="0">
                <a:latin typeface="Times New Roman"/>
                <a:cs typeface="Times New Roman"/>
              </a:rPr>
              <a:t>со </a:t>
            </a:r>
            <a:r>
              <a:rPr sz="2400" spc="-5" dirty="0">
                <a:latin typeface="Times New Roman"/>
                <a:cs typeface="Times New Roman"/>
              </a:rPr>
              <a:t>стороны спины </a:t>
            </a:r>
            <a:r>
              <a:rPr sz="2400" dirty="0">
                <a:latin typeface="Times New Roman"/>
                <a:cs typeface="Times New Roman"/>
              </a:rPr>
              <a:t>(В). </a:t>
            </a:r>
            <a:r>
              <a:rPr sz="2400" spc="-5" dirty="0" err="1">
                <a:latin typeface="Times New Roman"/>
                <a:cs typeface="Times New Roman"/>
              </a:rPr>
              <a:t>Если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результаты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примерно </a:t>
            </a:r>
            <a:r>
              <a:rPr sz="2400" spc="-20" dirty="0">
                <a:latin typeface="Times New Roman"/>
                <a:cs typeface="Times New Roman"/>
              </a:rPr>
              <a:t>одинаковы </a:t>
            </a:r>
            <a:r>
              <a:rPr sz="2400" b="1" dirty="0">
                <a:latin typeface="Times New Roman"/>
                <a:cs typeface="Times New Roman"/>
              </a:rPr>
              <a:t>(А=В) – все в </a:t>
            </a:r>
            <a:r>
              <a:rPr sz="2400" b="1" spc="-5" dirty="0">
                <a:latin typeface="Times New Roman"/>
                <a:cs typeface="Times New Roman"/>
              </a:rPr>
              <a:t>порядке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spc="10" dirty="0">
                <a:latin typeface="Times New Roman"/>
                <a:cs typeface="Times New Roman"/>
              </a:rPr>
              <a:t>если </a:t>
            </a:r>
            <a:r>
              <a:rPr sz="2400" spc="-5" dirty="0">
                <a:latin typeface="Times New Roman"/>
                <a:cs typeface="Times New Roman"/>
              </a:rPr>
              <a:t>второе число </a:t>
            </a:r>
            <a:r>
              <a:rPr sz="2400" spc="-48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намного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больше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первого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(А&lt;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В)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сутулость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есть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3305" y="1182573"/>
            <a:ext cx="7808144" cy="3326547"/>
            <a:chOff x="620367" y="842063"/>
            <a:chExt cx="7697560" cy="2937230"/>
          </a:xfrm>
        </p:grpSpPr>
        <p:pic>
          <p:nvPicPr>
            <p:cNvPr id="4" name="object 4"/>
            <p:cNvPicPr/>
            <p:nvPr/>
          </p:nvPicPr>
          <p:blipFill rotWithShape="1">
            <a:blip r:embed="rId2" cstate="print"/>
            <a:srcRect l="6082" t="17335" r="7530" b="5639"/>
            <a:stretch/>
          </p:blipFill>
          <p:spPr>
            <a:xfrm>
              <a:off x="620367" y="842063"/>
              <a:ext cx="3595001" cy="29372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 rotWithShape="1">
            <a:blip r:embed="rId3" cstate="print"/>
            <a:srcRect l="5344" t="17335" r="5463" b="5639"/>
            <a:stretch/>
          </p:blipFill>
          <p:spPr>
            <a:xfrm>
              <a:off x="4722926" y="842063"/>
              <a:ext cx="3595001" cy="2937230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610160" y="0"/>
            <a:ext cx="583264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определения сутулости (дугообразного кифоза) </a:t>
            </a:r>
          </a:p>
        </p:txBody>
      </p:sp>
    </p:spTree>
    <p:extLst>
      <p:ext uri="{BB962C8B-B14F-4D97-AF65-F5344CB8AC3E}">
        <p14:creationId xmlns:p14="http://schemas.microsoft.com/office/powerpoint/2010/main" val="394374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лордоз позвоночника-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чрезмерное смещение поясничного или шейного отдела позвоночника, при котором его выпуклость обращена вперед.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F7876-E32A-4DCC-8FEE-6B7AF23B1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0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43" y="5056133"/>
            <a:ext cx="8694711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спиной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прикасались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лопатки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ягодицы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пятки.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стеной и </a:t>
            </a:r>
            <a:r>
              <a:rPr sz="2400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поясницей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ладонь.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</a:t>
            </a:r>
            <a:r>
              <a:rPr sz="24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кулак</a:t>
            </a:r>
            <a:r>
              <a:rPr lang="ru-RU" sz="2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осанка</a:t>
            </a:r>
            <a:r>
              <a:rPr sz="24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нарушена.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l="8232" t="16504" r="7200" b="5339"/>
          <a:stretch/>
        </p:blipFill>
        <p:spPr>
          <a:xfrm>
            <a:off x="611560" y="1056470"/>
            <a:ext cx="7992888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32" y="281926"/>
            <a:ext cx="842493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определения патологического лордоза»</a:t>
            </a:r>
          </a:p>
        </p:txBody>
      </p:sp>
    </p:spTree>
    <p:extLst>
      <p:ext uri="{BB962C8B-B14F-4D97-AF65-F5344CB8AC3E}">
        <p14:creationId xmlns:p14="http://schemas.microsoft.com/office/powerpoint/2010/main" val="269043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F948BC-6BCA-4306-A3E1-C013A19F865E}"/>
              </a:ext>
            </a:extLst>
          </p:cNvPr>
          <p:cNvSpPr/>
          <p:nvPr/>
        </p:nvSpPr>
        <p:spPr>
          <a:xfrm>
            <a:off x="4283968" y="1916832"/>
            <a:ext cx="453650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Сколиоз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боковое искривление позвоночника, при котором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плечи и лопатки находятся на разном уровне – справа и слева.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E563E3-A04B-477E-92CE-B4121E29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74"/>
            <a:ext cx="3982006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9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300" y="188640"/>
            <a:ext cx="58214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>
              <a:tabLst>
                <a:tab pos="4933950" algn="l"/>
              </a:tabLs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«Методика определения сколиоза»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AEF6C-6041-429C-9492-C5AB1215F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1" t="2837" r="12631" b="6106"/>
          <a:stretch/>
        </p:blipFill>
        <p:spPr>
          <a:xfrm>
            <a:off x="1490846" y="855158"/>
            <a:ext cx="6162307" cy="40792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CF4F9E-9E4A-48FE-8056-D9BABABC960B}"/>
              </a:ext>
            </a:extLst>
          </p:cNvPr>
          <p:cNvSpPr/>
          <p:nvPr/>
        </p:nvSpPr>
        <p:spPr>
          <a:xfrm>
            <a:off x="323528" y="489944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9339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Встаньте ровно и опустите руки вдоль туловища.</a:t>
            </a:r>
          </a:p>
          <a:p>
            <a:pPr algn="ctr">
              <a:spcAft>
                <a:spcPts val="0"/>
              </a:spcAft>
              <a:tabLst>
                <a:tab pos="49339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опущенными руками и туловищем образуются треугольники. Посмотрите, равны ли они. </a:t>
            </a:r>
          </a:p>
          <a:p>
            <a:pPr algn="ctr">
              <a:spcAft>
                <a:spcPts val="0"/>
              </a:spcAft>
              <a:tabLst>
                <a:tab pos="493395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боковых искривлениях равенства нет.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56" y="5085184"/>
            <a:ext cx="903649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9476"/>
            <a:ext cx="815736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определения гибкости позвоночника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F293A4-9E5A-4A36-B3A4-CFD8508C1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9" t="6439" r="17750" b="9551"/>
          <a:stretch/>
        </p:blipFill>
        <p:spPr>
          <a:xfrm>
            <a:off x="1943708" y="764704"/>
            <a:ext cx="5328592" cy="38884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78989-F11D-4CE4-8262-E69749B64B9F}"/>
              </a:ext>
            </a:extLst>
          </p:cNvPr>
          <p:cNvSpPr/>
          <p:nvPr/>
        </p:nvSpPr>
        <p:spPr>
          <a:xfrm>
            <a:off x="179512" y="4941168"/>
            <a:ext cx="8874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9339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Встаньте на ступеньку лестницы и, не сгибая коленей, максимально наклонитесь вперед, попытайтесь дотянуться пальцами рук как можно ниже. Теперь с помощью линейки измерьте расстояние от кончика среднего пальца до опоры.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6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56" y="5085184"/>
            <a:ext cx="903649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17" y="414044"/>
            <a:ext cx="825017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Плоскостопие – деформация стопы,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характеризующаяся уплощением ее сводов.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6A875-EFBE-48B1-BF0A-B34B7856C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7"/>
          <a:stretch/>
        </p:blipFill>
        <p:spPr>
          <a:xfrm>
            <a:off x="1115616" y="1772816"/>
            <a:ext cx="7122167" cy="39604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C0A1AF-4CFA-49EF-9E11-D34CF38EFAB6}"/>
              </a:ext>
            </a:extLst>
          </p:cNvPr>
          <p:cNvSpPr txBox="1"/>
          <p:nvPr/>
        </p:nvSpPr>
        <p:spPr>
          <a:xfrm>
            <a:off x="446913" y="5877272"/>
            <a:ext cx="82501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Продольное плоскостопие</a:t>
            </a:r>
          </a:p>
        </p:txBody>
      </p:sp>
    </p:spTree>
    <p:extLst>
      <p:ext uri="{BB962C8B-B14F-4D97-AF65-F5344CB8AC3E}">
        <p14:creationId xmlns:p14="http://schemas.microsoft.com/office/powerpoint/2010/main" val="716494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365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Ninel</dc:creator>
  <cp:lastModifiedBy>Елена Курбатова</cp:lastModifiedBy>
  <cp:revision>21</cp:revision>
  <dcterms:created xsi:type="dcterms:W3CDTF">2021-09-26T07:00:49Z</dcterms:created>
  <dcterms:modified xsi:type="dcterms:W3CDTF">2021-10-06T20:14:19Z</dcterms:modified>
</cp:coreProperties>
</file>