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3.jpg" ContentType="image/jpg"/>
  <Override PartName="/ppt/media/image4.jpg" ContentType="image/jpg"/>
  <Override PartName="/ppt/media/image6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2" r:id="rId6"/>
    <p:sldId id="270" r:id="rId7"/>
    <p:sldId id="264" r:id="rId8"/>
    <p:sldId id="265" r:id="rId9"/>
    <p:sldId id="267" r:id="rId10"/>
    <p:sldId id="269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>
      <p:cViewPr varScale="1">
        <p:scale>
          <a:sx n="114" d="100"/>
          <a:sy n="114" d="100"/>
        </p:scale>
        <p:origin x="13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52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05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320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3244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9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96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7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275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625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52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3148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517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4607D-0779-4A87-A541-23195CBF21F3}" type="datetimeFigureOut">
              <a:rPr lang="ru-RU" smtClean="0"/>
              <a:t>чт 07.10.21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1CE08-1BFA-4644-9104-F62FD5CAC2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697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prst="angle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15885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56B2346-A9CA-41E1-86E7-CDAD7CF47A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829"/>
          <a:stretch/>
        </p:blipFill>
        <p:spPr>
          <a:xfrm>
            <a:off x="431540" y="2042361"/>
            <a:ext cx="8280920" cy="277327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9CA396B-A613-41A3-B595-1C53C2A3C781}"/>
              </a:ext>
            </a:extLst>
          </p:cNvPr>
          <p:cNvSpPr txBox="1"/>
          <p:nvPr/>
        </p:nvSpPr>
        <p:spPr>
          <a:xfrm>
            <a:off x="2555776" y="692696"/>
            <a:ext cx="439248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Поперечное плоскостопие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563581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56" y="5085184"/>
            <a:ext cx="9036496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2151" y="169476"/>
            <a:ext cx="661969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«Методика определения плоскостопия»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E43AE3-79FE-4215-ACBD-7CB45DDE3FE7}"/>
              </a:ext>
            </a:extLst>
          </p:cNvPr>
          <p:cNvSpPr/>
          <p:nvPr/>
        </p:nvSpPr>
        <p:spPr>
          <a:xfrm>
            <a:off x="4139952" y="1390019"/>
            <a:ext cx="47253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Возьмите лист белой бумаги и положите его на пол. Затем встаньте на него мокрой ногой (можно смазать ноги жирным кремом). Получится след. Соединим самые крайние точки со стороны большого пальца и пятки, получится линия АК. Найдем среднюю точку М. Затем восстановим перпендикуляры АВ и МД от точек А и М. 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79DA18-11E3-4007-8B78-C5D1C603D8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44" t="10044" r="32156" b="10044"/>
          <a:stretch/>
        </p:blipFill>
        <p:spPr>
          <a:xfrm>
            <a:off x="278651" y="1390019"/>
            <a:ext cx="3566162" cy="441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29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56" y="5085184"/>
            <a:ext cx="9036496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2151" y="169476"/>
            <a:ext cx="6619697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«Методика определения плоскостопия»</a:t>
            </a:r>
            <a:endParaRPr lang="ru-RU" sz="28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8E43AE3-79FE-4215-ACBD-7CB45DDE3FE7}"/>
              </a:ext>
            </a:extLst>
          </p:cNvPr>
          <p:cNvSpPr/>
          <p:nvPr/>
        </p:nvSpPr>
        <p:spPr>
          <a:xfrm>
            <a:off x="4644008" y="1305342"/>
            <a:ext cx="40324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Найдем точку пересечения МД со следом и обозначим ее буквой С. Затем разделим отрезок СД на АВ. Если получится число большее 0,33, то имеет место плоскостопие, если меньше, то все в порядке. У многих людей отрезок СД равен нулю, это в пределах нормы.</a:t>
            </a:r>
          </a:p>
          <a:p>
            <a:pPr algn="just"/>
            <a:endParaRPr lang="ru-RU" sz="2400" dirty="0">
              <a:latin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CD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/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AB&gt;0,33 </a:t>
            </a: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плоскостопие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8B3A04-C86D-46DB-BEB8-6995278CEB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991" t="8965" r="46179" b="10346"/>
          <a:stretch/>
        </p:blipFill>
        <p:spPr>
          <a:xfrm>
            <a:off x="634550" y="1291517"/>
            <a:ext cx="3403045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37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FA6A80-5E1C-4A21-8E37-5FFC75F54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42" y="2132856"/>
            <a:ext cx="8867915" cy="41044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39552" y="548680"/>
            <a:ext cx="8064896" cy="120032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Патологический (дугообразный) кифоз позвоночника-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чрезмерное дугообразное смещение грудного отдела, характерной чертой которого является выпуклость назад.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02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039" y="4602947"/>
            <a:ext cx="8863525" cy="186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8285">
              <a:lnSpc>
                <a:spcPct val="100000"/>
              </a:lnSpc>
              <a:spcBef>
                <a:spcPts val="105"/>
              </a:spcBef>
            </a:pPr>
            <a:r>
              <a:rPr sz="2400" dirty="0" err="1">
                <a:latin typeface="Times New Roman"/>
                <a:cs typeface="Times New Roman"/>
              </a:rPr>
              <a:t>Возьмите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мерную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ленту.</a:t>
            </a:r>
            <a:r>
              <a:rPr sz="2400" dirty="0">
                <a:latin typeface="Times New Roman"/>
                <a:cs typeface="Times New Roman"/>
              </a:rPr>
              <a:t> Найдите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плечах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самые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крайние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точки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измерьте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расстояние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между </a:t>
            </a:r>
            <a:r>
              <a:rPr sz="2400" spc="-5" dirty="0">
                <a:latin typeface="Times New Roman"/>
                <a:cs typeface="Times New Roman"/>
              </a:rPr>
              <a:t>ними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сначала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стороны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груди </a:t>
            </a:r>
            <a:r>
              <a:rPr sz="2400" dirty="0">
                <a:latin typeface="Times New Roman"/>
                <a:cs typeface="Times New Roman"/>
              </a:rPr>
              <a:t>(А), а </a:t>
            </a:r>
            <a:r>
              <a:rPr sz="2400" spc="-10" dirty="0">
                <a:latin typeface="Times New Roman"/>
                <a:cs typeface="Times New Roman"/>
              </a:rPr>
              <a:t>затем </a:t>
            </a:r>
            <a:r>
              <a:rPr sz="2400" dirty="0">
                <a:latin typeface="Times New Roman"/>
                <a:cs typeface="Times New Roman"/>
              </a:rPr>
              <a:t>со </a:t>
            </a:r>
            <a:r>
              <a:rPr sz="2400" spc="-5" dirty="0">
                <a:latin typeface="Times New Roman"/>
                <a:cs typeface="Times New Roman"/>
              </a:rPr>
              <a:t>стороны спины </a:t>
            </a:r>
            <a:r>
              <a:rPr sz="2400" dirty="0">
                <a:latin typeface="Times New Roman"/>
                <a:cs typeface="Times New Roman"/>
              </a:rPr>
              <a:t>(В). </a:t>
            </a:r>
            <a:r>
              <a:rPr sz="2400" spc="-5" dirty="0" err="1">
                <a:latin typeface="Times New Roman"/>
                <a:cs typeface="Times New Roman"/>
              </a:rPr>
              <a:t>Если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результаты 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примерно </a:t>
            </a:r>
            <a:r>
              <a:rPr sz="2400" spc="-20" dirty="0">
                <a:latin typeface="Times New Roman"/>
                <a:cs typeface="Times New Roman"/>
              </a:rPr>
              <a:t>одинаковы </a:t>
            </a:r>
            <a:r>
              <a:rPr sz="2400" b="1" dirty="0">
                <a:latin typeface="Times New Roman"/>
                <a:cs typeface="Times New Roman"/>
              </a:rPr>
              <a:t>(А=В) – все в </a:t>
            </a:r>
            <a:r>
              <a:rPr sz="2400" b="1" spc="-5" dirty="0">
                <a:latin typeface="Times New Roman"/>
                <a:cs typeface="Times New Roman"/>
              </a:rPr>
              <a:t>порядке</a:t>
            </a:r>
            <a:r>
              <a:rPr sz="2400" spc="-5" dirty="0">
                <a:latin typeface="Times New Roman"/>
                <a:cs typeface="Times New Roman"/>
              </a:rPr>
              <a:t>, </a:t>
            </a:r>
            <a:r>
              <a:rPr sz="2400" spc="10" dirty="0">
                <a:latin typeface="Times New Roman"/>
                <a:cs typeface="Times New Roman"/>
              </a:rPr>
              <a:t>если </a:t>
            </a:r>
            <a:r>
              <a:rPr sz="2400" spc="-5" dirty="0">
                <a:latin typeface="Times New Roman"/>
                <a:cs typeface="Times New Roman"/>
              </a:rPr>
              <a:t>второе число </a:t>
            </a:r>
            <a:r>
              <a:rPr sz="2400" spc="-48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намного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больше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первого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(А&lt;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В)</a:t>
            </a:r>
            <a:r>
              <a:rPr sz="24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сутулость 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есть</a:t>
            </a:r>
            <a:r>
              <a:rPr sz="20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.</a:t>
            </a:r>
            <a:endParaRPr sz="2000"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493305" y="1182573"/>
            <a:ext cx="7808144" cy="3326547"/>
            <a:chOff x="620367" y="842063"/>
            <a:chExt cx="7697560" cy="2937230"/>
          </a:xfrm>
        </p:grpSpPr>
        <p:pic>
          <p:nvPicPr>
            <p:cNvPr id="4" name="object 4"/>
            <p:cNvPicPr/>
            <p:nvPr/>
          </p:nvPicPr>
          <p:blipFill rotWithShape="1">
            <a:blip r:embed="rId2" cstate="print"/>
            <a:srcRect l="6082" t="17335" r="7530" b="5639"/>
            <a:stretch/>
          </p:blipFill>
          <p:spPr>
            <a:xfrm>
              <a:off x="620367" y="842063"/>
              <a:ext cx="3595001" cy="293723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 rotWithShape="1">
            <a:blip r:embed="rId3" cstate="print"/>
            <a:srcRect l="5344" t="17335" r="5463" b="5639"/>
            <a:stretch/>
          </p:blipFill>
          <p:spPr>
            <a:xfrm>
              <a:off x="4722926" y="842063"/>
              <a:ext cx="3595001" cy="2937230"/>
            </a:xfrm>
            <a:prstGeom prst="rect">
              <a:avLst/>
            </a:prstGeom>
          </p:spPr>
        </p:pic>
      </p:grpSp>
      <p:sp>
        <p:nvSpPr>
          <p:cNvPr id="6" name="Прямоугольник 5"/>
          <p:cNvSpPr/>
          <p:nvPr/>
        </p:nvSpPr>
        <p:spPr>
          <a:xfrm>
            <a:off x="1610160" y="0"/>
            <a:ext cx="5832648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определения сутулости (дугообразного кифоза) </a:t>
            </a:r>
          </a:p>
        </p:txBody>
      </p:sp>
    </p:spTree>
    <p:extLst>
      <p:ext uri="{BB962C8B-B14F-4D97-AF65-F5344CB8AC3E}">
        <p14:creationId xmlns:p14="http://schemas.microsoft.com/office/powerpoint/2010/main" val="3943742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568952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Патологический лордоз позвоночника- 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 чрезмерное смещение поясничного или шейного отдела позвоночника, при котором его выпуклость обращена вперед.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1F7876-E32A-4DCC-8FEE-6B7AF23B16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9144000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00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4643" y="5056133"/>
            <a:ext cx="8694711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</a:t>
            </a:r>
            <a:r>
              <a:rPr lang="ru-RU"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спиной</a:t>
            </a:r>
            <a:r>
              <a:rPr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стене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</a:t>
            </a:r>
            <a:r>
              <a:rPr sz="2400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прикасались</a:t>
            </a:r>
            <a:r>
              <a:rPr sz="2400" spc="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лопатки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ягодицы</a:t>
            </a:r>
            <a:r>
              <a:rPr sz="24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пятки.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этом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положении</a:t>
            </a:r>
            <a:r>
              <a:rPr sz="2400" spc="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</a:t>
            </a:r>
            <a:r>
              <a:rPr sz="2400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стеной и </a:t>
            </a:r>
            <a:r>
              <a:rPr sz="2400" spc="-4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поясницей</a:t>
            </a: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</a:t>
            </a: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</a:t>
            </a: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ладонь.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b="1" spc="-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</a:t>
            </a:r>
            <a:r>
              <a:rPr sz="2400" b="1" spc="-1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</a:t>
            </a:r>
            <a:r>
              <a:rPr sz="2400" b="1" spc="-2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5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кулак</a:t>
            </a:r>
            <a:r>
              <a:rPr lang="ru-RU" sz="2400" spc="-1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sz="2400" b="1" spc="-4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осанка</a:t>
            </a:r>
            <a:r>
              <a:rPr sz="2400" b="1" spc="-3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нарушена.</a:t>
            </a:r>
            <a:endParaRPr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object 3"/>
          <p:cNvPicPr/>
          <p:nvPr/>
        </p:nvPicPr>
        <p:blipFill rotWithShape="1">
          <a:blip r:embed="rId2" cstate="print"/>
          <a:srcRect l="8232" t="16504" r="7200" b="5339"/>
          <a:stretch/>
        </p:blipFill>
        <p:spPr>
          <a:xfrm>
            <a:off x="611560" y="1056470"/>
            <a:ext cx="7992888" cy="38164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532" y="281926"/>
            <a:ext cx="8424935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/>
              <a:t>«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определения патологического лордоза»</a:t>
            </a:r>
          </a:p>
        </p:txBody>
      </p:sp>
    </p:spTree>
    <p:extLst>
      <p:ext uri="{BB962C8B-B14F-4D97-AF65-F5344CB8AC3E}">
        <p14:creationId xmlns:p14="http://schemas.microsoft.com/office/powerpoint/2010/main" val="2690437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4F948BC-6BCA-4306-A3E1-C013A19F865E}"/>
              </a:ext>
            </a:extLst>
          </p:cNvPr>
          <p:cNvSpPr/>
          <p:nvPr/>
        </p:nvSpPr>
        <p:spPr>
          <a:xfrm>
            <a:off x="4283968" y="1916832"/>
            <a:ext cx="4536504" cy="15696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Сколиоз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боковое искривление позвоночника, при котором   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плечи и лопатки находятся на разном уровне – справа и слева.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FE563E3-A04B-477E-92CE-B4121E29D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09074"/>
            <a:ext cx="3982006" cy="663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699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61300" y="188640"/>
            <a:ext cx="5821401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lvl="0" algn="ctr">
              <a:tabLst>
                <a:tab pos="4933950" algn="l"/>
              </a:tabLst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«Методика определения сколиоза»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C8AEF6C-6041-429C-9492-C5AB1215FD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31" t="2837" r="12631" b="6106"/>
          <a:stretch/>
        </p:blipFill>
        <p:spPr>
          <a:xfrm>
            <a:off x="1490846" y="855158"/>
            <a:ext cx="6162307" cy="4079273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ACF4F9E-9E4A-48FE-8056-D9BABABC960B}"/>
              </a:ext>
            </a:extLst>
          </p:cNvPr>
          <p:cNvSpPr/>
          <p:nvPr/>
        </p:nvSpPr>
        <p:spPr>
          <a:xfrm>
            <a:off x="323528" y="4899449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  <a:tabLst>
                <a:tab pos="493395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Встаньте ровно и опустите руки вдоль туловища.</a:t>
            </a:r>
          </a:p>
          <a:p>
            <a:pPr algn="ctr">
              <a:spcAft>
                <a:spcPts val="0"/>
              </a:spcAft>
              <a:tabLst>
                <a:tab pos="493395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Между опущенными руками и туловищем образуются треугольники. Посмотрите, равны ли они. </a:t>
            </a:r>
          </a:p>
          <a:p>
            <a:pPr algn="ctr">
              <a:spcAft>
                <a:spcPts val="0"/>
              </a:spcAft>
              <a:tabLst>
                <a:tab pos="4933950" algn="l"/>
              </a:tabLst>
            </a:pP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 боковых искривлениях равенства нет.</a:t>
            </a:r>
            <a:endParaRPr lang="ru-RU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1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56" y="5085184"/>
            <a:ext cx="9036496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69476"/>
            <a:ext cx="8157361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«Методика определения гибкости позвоночника</a:t>
            </a:r>
            <a:r>
              <a:rPr lang="ru-RU" b="1" dirty="0"/>
              <a:t>»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EF293A4-9E5A-4A36-B3A4-CFD8508C17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59" t="6439" r="17750" b="9551"/>
          <a:stretch/>
        </p:blipFill>
        <p:spPr>
          <a:xfrm>
            <a:off x="1943708" y="764704"/>
            <a:ext cx="5328592" cy="388843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F78989-F11D-4CE4-8262-E69749B64B9F}"/>
              </a:ext>
            </a:extLst>
          </p:cNvPr>
          <p:cNvSpPr/>
          <p:nvPr/>
        </p:nvSpPr>
        <p:spPr>
          <a:xfrm>
            <a:off x="179512" y="4941168"/>
            <a:ext cx="88747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493395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Встаньте на ступеньку лестницы и, не сгибая коленей, максимально наклонитесь вперед, попытайтесь дотянуться пальцами рук как можно ниже. Теперь с помощью линейки измерьте расстояние от кончика среднего пальца до опоры.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163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756" y="5085184"/>
            <a:ext cx="9036496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2917" y="414044"/>
            <a:ext cx="8250174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Плоскостопие – деформация стопы, </a:t>
            </a:r>
          </a:p>
          <a:p>
            <a:pPr algn="ctr"/>
            <a:r>
              <a:rPr lang="ru-RU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характеризующаяся уплощением ее сводов.</a:t>
            </a:r>
            <a:endParaRPr lang="ru-RU" sz="2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66A875-EFBE-48B1-BF0A-B34B7856CE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277"/>
          <a:stretch/>
        </p:blipFill>
        <p:spPr>
          <a:xfrm>
            <a:off x="1115616" y="1772816"/>
            <a:ext cx="7122167" cy="39604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BC0A1AF-4CFA-49EF-9E11-D34CF38EFAB6}"/>
              </a:ext>
            </a:extLst>
          </p:cNvPr>
          <p:cNvSpPr txBox="1"/>
          <p:nvPr/>
        </p:nvSpPr>
        <p:spPr>
          <a:xfrm>
            <a:off x="446913" y="5877272"/>
            <a:ext cx="825017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Продольное плоскостопие</a:t>
            </a:r>
          </a:p>
        </p:txBody>
      </p:sp>
    </p:spTree>
    <p:extLst>
      <p:ext uri="{BB962C8B-B14F-4D97-AF65-F5344CB8AC3E}">
        <p14:creationId xmlns:p14="http://schemas.microsoft.com/office/powerpoint/2010/main" val="716494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365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Ninel</dc:creator>
  <cp:lastModifiedBy>Елена Курбатова</cp:lastModifiedBy>
  <cp:revision>21</cp:revision>
  <dcterms:created xsi:type="dcterms:W3CDTF">2021-09-26T07:00:49Z</dcterms:created>
  <dcterms:modified xsi:type="dcterms:W3CDTF">2021-10-06T20:14:19Z</dcterms:modified>
</cp:coreProperties>
</file>